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205"/>
  </p:sldMasterIdLst>
  <p:sldIdLst>
    <p:sldId id="256" r:id="rId206"/>
    <p:sldId id="258" r:id="rId207"/>
    <p:sldId id="282" r:id="rId208"/>
    <p:sldId id="299" r:id="rId209"/>
    <p:sldId id="300" r:id="rId210"/>
    <p:sldId id="298" r:id="rId211"/>
    <p:sldId id="302" r:id="rId212"/>
    <p:sldId id="303" r:id="rId213"/>
    <p:sldId id="304" r:id="rId214"/>
    <p:sldId id="305" r:id="rId215"/>
    <p:sldId id="301" r:id="rId216"/>
    <p:sldId id="296" r:id="rId2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Sarah" initials="RS" lastIdx="1" clrIdx="0">
    <p:extLst>
      <p:ext uri="{19B8F6BF-5375-455C-9EA6-DF929625EA0E}">
        <p15:presenceInfo xmlns:p15="http://schemas.microsoft.com/office/powerpoint/2012/main" userId="S-1-5-21-1339303556-449845944-1601390327-388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Master" Target="slideMasters/slide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65" Type="http://schemas.openxmlformats.org/officeDocument/2006/relationships/customXml" Target="../customXml/item165.xml"/><Relationship Id="rId181" Type="http://schemas.openxmlformats.org/officeDocument/2006/relationships/customXml" Target="../customXml/item181.xml"/><Relationship Id="rId186" Type="http://schemas.openxmlformats.org/officeDocument/2006/relationships/customXml" Target="../customXml/item186.xml"/><Relationship Id="rId216" Type="http://schemas.openxmlformats.org/officeDocument/2006/relationships/slide" Target="slides/slide11.xml"/><Relationship Id="rId211" Type="http://schemas.openxmlformats.org/officeDocument/2006/relationships/slide" Target="slides/slide6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customXml" Target="../customXml/item192.xml"/><Relationship Id="rId197" Type="http://schemas.openxmlformats.org/officeDocument/2006/relationships/customXml" Target="../customXml/item197.xml"/><Relationship Id="rId206" Type="http://schemas.openxmlformats.org/officeDocument/2006/relationships/slide" Target="slides/slide1.xml"/><Relationship Id="rId201" Type="http://schemas.openxmlformats.org/officeDocument/2006/relationships/customXml" Target="../customXml/item201.xml"/><Relationship Id="rId222" Type="http://schemas.openxmlformats.org/officeDocument/2006/relationships/tableStyles" Target="tableStyle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7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slide" Target="slides/slide2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8.xml"/><Relationship Id="rId21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slide" Target="slides/slide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presProps" Target="presProps.xml"/><Relationship Id="rId3" Type="http://schemas.openxmlformats.org/officeDocument/2006/relationships/customXml" Target="../customXml/item3.xml"/><Relationship Id="rId214" Type="http://schemas.openxmlformats.org/officeDocument/2006/relationships/slide" Target="slides/slide9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4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5.xml"/><Relationship Id="rId215" Type="http://schemas.openxmlformats.org/officeDocument/2006/relationships/slide" Target="slides/slide10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theme" Target="theme/theme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800-2D3E-4EF4-90B3-B293E6EA7B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.cmascenter.org/c/nei-modeling-platform/collaborative-modeling-platform-2016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https://forum.cmascenter.org/c/nei-modeling-platform/collaborative-modeling-platform-2016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iews.cira.colostate.edu/wiki/wiki/9179" TargetMode="External"/><Relationship Id="rId4" Type="http://schemas.openxmlformats.org/officeDocument/2006/relationships/hyperlink" Target="https://register.gotowebinar.com/register/887278214830336102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http://views.cira.colostate.edu/wiki/wiki/1019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2016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Nonroad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Collaborative Work Group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28 March 2019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F14B-A0B9-4072-B315-75B484914B6F}"/>
              </a:ext>
            </a:extLst>
          </p:cNvPr>
          <p:cNvSpPr txBox="1"/>
          <p:nvPr/>
        </p:nvSpPr>
        <p:spPr>
          <a:xfrm>
            <a:off x="1562100" y="3902908"/>
            <a:ext cx="9067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Conference Lines:</a:t>
            </a:r>
          </a:p>
          <a:p>
            <a:endParaRPr lang="en-US" dirty="0"/>
          </a:p>
          <a:p>
            <a:r>
              <a:rPr lang="en-US" sz="1600" dirty="0"/>
              <a:t>Main line: 202-991-0477</a:t>
            </a:r>
          </a:p>
          <a:p>
            <a:r>
              <a:rPr lang="en-US" sz="1600" dirty="0"/>
              <a:t>EPA Region 1 (Boston): 857-702-8290			EPA Region 2 (NYC): 347-384-7287</a:t>
            </a:r>
          </a:p>
          <a:p>
            <a:r>
              <a:rPr lang="en-US" sz="1600" dirty="0"/>
              <a:t>EPA Region 3 (Philadelphia): 484-352-3221			EPA Region 4 (Atlanta): 470-705-2279</a:t>
            </a:r>
          </a:p>
          <a:p>
            <a:r>
              <a:rPr lang="en-US" sz="1600" dirty="0"/>
              <a:t>EPA Region 5 (Chicago): 312-667-7115			EPA Region 6 (Dallas): 469-250-2701</a:t>
            </a:r>
          </a:p>
          <a:p>
            <a:r>
              <a:rPr lang="en-US" sz="1600" dirty="0"/>
              <a:t>EPA Region 7 (Kansas City): 913-608-8349			EPA Region 8 (Denver): 720-642-6536</a:t>
            </a:r>
          </a:p>
          <a:p>
            <a:r>
              <a:rPr lang="en-US" sz="1600" dirty="0"/>
              <a:t>EPA Region 9 (San Francisco): 628-246-1294			EPA Region 10 (Seattle): 206-800-4483</a:t>
            </a:r>
          </a:p>
          <a:p>
            <a:r>
              <a:rPr lang="en-US" sz="1600" dirty="0"/>
              <a:t>EPA RTP (Raleigh): 984-444-7480				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Conference ID:</a:t>
            </a:r>
            <a:r>
              <a:rPr lang="en-US" dirty="0"/>
              <a:t> 6926578</a:t>
            </a:r>
          </a:p>
        </p:txBody>
      </p:sp>
    </p:spTree>
    <p:extLst>
      <p:ext uri="{BB962C8B-B14F-4D97-AF65-F5344CB8AC3E}">
        <p14:creationId xmlns:p14="http://schemas.microsoft.com/office/powerpoint/2010/main" val="2374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inventory – allocation updates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D77A1-AA57-49EE-806A-86F7A02F4B72}"/>
              </a:ext>
            </a:extLst>
          </p:cNvPr>
          <p:cNvSpPr txBox="1"/>
          <p:nvPr/>
        </p:nvSpPr>
        <p:spPr>
          <a:xfrm>
            <a:off x="9693939" y="1025271"/>
            <a:ext cx="24313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counties that go from zero Const. emissions to non-zero Const. emissions: </a:t>
            </a:r>
            <a:r>
              <a:rPr lang="en-US" b="1" dirty="0">
                <a:solidFill>
                  <a:srgbClr val="C00000"/>
                </a:solidFill>
              </a:rPr>
              <a:t>44</a:t>
            </a:r>
          </a:p>
          <a:p>
            <a:endParaRPr lang="en-US" dirty="0"/>
          </a:p>
          <a:p>
            <a:r>
              <a:rPr lang="en-US" dirty="0"/>
              <a:t>Number of counties that go from non-zero Const. emissions to zero Const. emissions: </a:t>
            </a:r>
            <a:r>
              <a:rPr lang="en-US" b="1" dirty="0">
                <a:solidFill>
                  <a:srgbClr val="C00000"/>
                </a:solidFill>
              </a:rPr>
              <a:t>185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increases relative to MOVES2014b: </a:t>
            </a:r>
            <a:r>
              <a:rPr lang="en-US" b="1" dirty="0">
                <a:solidFill>
                  <a:srgbClr val="C00000"/>
                </a:solidFill>
              </a:rPr>
              <a:t>1227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decreases relative to MOVES2014b: </a:t>
            </a:r>
            <a:r>
              <a:rPr lang="en-US" b="1" dirty="0">
                <a:solidFill>
                  <a:srgbClr val="C00000"/>
                </a:solidFill>
              </a:rPr>
              <a:t>1973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99204-0243-4B0E-9AAC-4F2D7615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" y="1174611"/>
            <a:ext cx="9694671" cy="5056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1C867-70C5-46E4-AAB6-516DB0955014}"/>
              </a:ext>
            </a:extLst>
          </p:cNvPr>
          <p:cNvSpPr txBox="1"/>
          <p:nvPr/>
        </p:nvSpPr>
        <p:spPr>
          <a:xfrm>
            <a:off x="842462" y="6297858"/>
            <a:ext cx="800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National-scale (including PR and VI) Construction sector emissions decrease 0.72%</a:t>
            </a:r>
          </a:p>
        </p:txBody>
      </p:sp>
    </p:spTree>
    <p:extLst>
      <p:ext uri="{BB962C8B-B14F-4D97-AF65-F5344CB8AC3E}">
        <p14:creationId xmlns:p14="http://schemas.microsoft.com/office/powerpoint/2010/main" val="382944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v1 inventory timeline/next steps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494538" y="1540568"/>
            <a:ext cx="10944225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Contractual delays have impeded EPA progress in reviewing and incorporating state-supplied data into v1 CDBs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Targeting spring completion for 2016 v1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Will complete 2016 v1 before 2017 NEI </a:t>
            </a:r>
            <a:r>
              <a:rPr lang="en-US" sz="2000" dirty="0" err="1"/>
              <a:t>onroad</a:t>
            </a:r>
            <a:r>
              <a:rPr lang="en-US" sz="2000" dirty="0"/>
              <a:t>/nonroad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Collaborative is collecting comments on the beta platform though May 31, 2019. Using CMAS forum to collect comments: </a:t>
            </a:r>
            <a:r>
              <a:rPr lang="en-US" sz="2000" dirty="0">
                <a:hlinkClick r:id="rId2"/>
              </a:rPr>
              <a:t>https://forum.cmascenter.org/c/nei-modeling-platform/collaborative-modeling-platform-2016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/>
            <a:endParaRPr lang="en-US" sz="2000" b="1" baseline="30000" dirty="0"/>
          </a:p>
          <a:p>
            <a:pPr lvl="1"/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10617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Other Business / Reminders</a:t>
            </a:r>
            <a:endParaRPr lang="en-US" sz="42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55A4-6BBA-4E80-B557-C0CD2B65A077}"/>
              </a:ext>
            </a:extLst>
          </p:cNvPr>
          <p:cNvSpPr/>
          <p:nvPr/>
        </p:nvSpPr>
        <p:spPr>
          <a:xfrm>
            <a:off x="146305" y="1313291"/>
            <a:ext cx="11679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Questions and Discussion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Reminders: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Comments on beta platform by May 31: </a:t>
            </a:r>
            <a:r>
              <a:rPr lang="en-US" sz="2000" dirty="0">
                <a:hlinkClick r:id="rId2"/>
              </a:rPr>
              <a:t>https://forum.cmascenter.org/c/nei-modeling-platform/collaborative-modeling-platform-2016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summary files on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Next national report-out quarterly update call (all sectors) is April 3 at 12:00 EDT. Registration: </a:t>
            </a:r>
            <a:r>
              <a:rPr lang="en-US" sz="2000" dirty="0">
                <a:hlinkClick r:id="rId4"/>
              </a:rPr>
              <a:t>https://register.gotowebinar.com/register/8872782148303361026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Work Group meeting minutes and related files and links available on Work Group wiki: </a:t>
            </a:r>
            <a:r>
              <a:rPr lang="en-US" sz="2000" dirty="0">
                <a:hlinkClick r:id="rId5"/>
              </a:rPr>
              <a:t>http://views.cira.colostate.edu/wiki/wiki/9179</a:t>
            </a:r>
            <a:endParaRPr lang="en-US" sz="2000" dirty="0"/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Next meeting: TBD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3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Meeting Agenda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312" y="1459371"/>
            <a:ext cx="104899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Beta inventory release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Beta emissions by sector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 v1 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Nonroad updates for v1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Testing geographic allocation updates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v1 timeline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business/reminders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54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Beta inventory release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B017A-CFAC-4887-80DA-87248BF79C2D}"/>
              </a:ext>
            </a:extLst>
          </p:cNvPr>
          <p:cNvSpPr/>
          <p:nvPr/>
        </p:nvSpPr>
        <p:spPr>
          <a:xfrm>
            <a:off x="0" y="1057652"/>
            <a:ext cx="119603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emissions modeling platform released on March 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release includes: 2016 inventories for all anthropogenic sectors, 2016 inventories for fires, 2016 MEGAN and BEIS3 biogenic emission on the 12US2 CONUS domain, and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Data being distributed by the Intermountain West Data Warehouse (IWDW)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wiki: </a:t>
            </a:r>
            <a:r>
              <a:rPr lang="en-US" sz="2000" dirty="0">
                <a:hlinkClick r:id="rId2"/>
              </a:rPr>
              <a:t>http://views.cira.colostate.edu/wiki/wiki/10197</a:t>
            </a:r>
            <a:r>
              <a:rPr lang="en-US" sz="2000" dirty="0"/>
              <a:t>. Contains links to documentation and  analysis products from LADCO, IWDW.</a:t>
            </a:r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Projections to 2023 and 2028 will be released to Collaborative members in April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Summary files available on the Collaborative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6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Beta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73734-73EB-4314-909B-D35768E7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" y="1090522"/>
            <a:ext cx="5889523" cy="441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5174B-4E4A-4292-A53A-204D0194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7" y="1090522"/>
            <a:ext cx="5889523" cy="44171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FB164-465B-4D35-BBC6-5050CD103A85}"/>
              </a:ext>
            </a:extLst>
          </p:cNvPr>
          <p:cNvCxnSpPr/>
          <p:nvPr/>
        </p:nvCxnSpPr>
        <p:spPr>
          <a:xfrm>
            <a:off x="6302477" y="973393"/>
            <a:ext cx="0" cy="552572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1E8E25-66BF-4A37-B271-B02D6E8CF068}"/>
              </a:ext>
            </a:extLst>
          </p:cNvPr>
          <p:cNvSpPr txBox="1"/>
          <p:nvPr/>
        </p:nvSpPr>
        <p:spPr>
          <a:xfrm>
            <a:off x="149206" y="5628976"/>
            <a:ext cx="1681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2016 Beta </a:t>
            </a:r>
          </a:p>
          <a:p>
            <a:pPr algn="r"/>
            <a:r>
              <a:rPr lang="en-US" dirty="0"/>
              <a:t>Mobile NOx </a:t>
            </a:r>
          </a:p>
          <a:p>
            <a:pPr algn="r"/>
            <a:r>
              <a:rPr lang="en-US" dirty="0"/>
              <a:t>Inventory (tons)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C8FAE8-AA1E-417A-A7BD-32E841AB4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70990"/>
              </p:ext>
            </p:extLst>
          </p:nvPr>
        </p:nvGraphicFramePr>
        <p:xfrm>
          <a:off x="2074831" y="5404843"/>
          <a:ext cx="314279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8893">
                  <a:extLst>
                    <a:ext uri="{9D8B030D-6E8A-4147-A177-3AD203B41FA5}">
                      <a16:colId xmlns:a16="http://schemas.microsoft.com/office/drawing/2014/main" val="4175166897"/>
                    </a:ext>
                  </a:extLst>
                </a:gridCol>
                <a:gridCol w="2183903">
                  <a:extLst>
                    <a:ext uri="{9D8B030D-6E8A-4147-A177-3AD203B41FA5}">
                      <a16:colId xmlns:a16="http://schemas.microsoft.com/office/drawing/2014/main" val="12182520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4,065,540 (44.2%)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/>
                        <a:t>Nonroad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1,102,956 (12.0%)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073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C3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2,915,608 (31.7%)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C1/C2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564,394 (6.1%)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31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Rail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557,598 (6.1%)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0804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D668C6F-E1FF-47ED-9888-72A01C601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31826"/>
              </p:ext>
            </p:extLst>
          </p:nvPr>
        </p:nvGraphicFramePr>
        <p:xfrm>
          <a:off x="8373019" y="5404841"/>
          <a:ext cx="314279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8893">
                  <a:extLst>
                    <a:ext uri="{9D8B030D-6E8A-4147-A177-3AD203B41FA5}">
                      <a16:colId xmlns:a16="http://schemas.microsoft.com/office/drawing/2014/main" val="4175166897"/>
                    </a:ext>
                  </a:extLst>
                </a:gridCol>
                <a:gridCol w="2183903">
                  <a:extLst>
                    <a:ext uri="{9D8B030D-6E8A-4147-A177-3AD203B41FA5}">
                      <a16:colId xmlns:a16="http://schemas.microsoft.com/office/drawing/2014/main" val="12182520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1,198,763 (60.0%)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/>
                        <a:t>Nonroad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1,175,789 (35.6%)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073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C3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109,637 (3.3%)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C1/C2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10,080 (0.3%)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31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Rail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26,008 (0.8%)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0804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FF761BA-FA5A-4CAC-BE3C-B386391348C9}"/>
              </a:ext>
            </a:extLst>
          </p:cNvPr>
          <p:cNvSpPr txBox="1"/>
          <p:nvPr/>
        </p:nvSpPr>
        <p:spPr>
          <a:xfrm>
            <a:off x="6447393" y="5628976"/>
            <a:ext cx="1681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2016 Beta </a:t>
            </a:r>
          </a:p>
          <a:p>
            <a:pPr algn="r"/>
            <a:r>
              <a:rPr lang="en-US" dirty="0"/>
              <a:t>Mobile VOC </a:t>
            </a:r>
          </a:p>
          <a:p>
            <a:pPr algn="r"/>
            <a:r>
              <a:rPr lang="en-US" dirty="0"/>
              <a:t>Inventory (tons)</a:t>
            </a:r>
          </a:p>
        </p:txBody>
      </p:sp>
    </p:spTree>
    <p:extLst>
      <p:ext uri="{BB962C8B-B14F-4D97-AF65-F5344CB8AC3E}">
        <p14:creationId xmlns:p14="http://schemas.microsoft.com/office/powerpoint/2010/main" val="178428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D9B63-C7A7-4ACA-A9A9-3BED70BB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8" y="1037347"/>
            <a:ext cx="5960422" cy="4470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329E2-E339-4D81-81BF-07D5EDB6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" y="1036006"/>
            <a:ext cx="5960424" cy="447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Beta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FB164-465B-4D35-BBC6-5050CD103A85}"/>
              </a:ext>
            </a:extLst>
          </p:cNvPr>
          <p:cNvCxnSpPr/>
          <p:nvPr/>
        </p:nvCxnSpPr>
        <p:spPr>
          <a:xfrm>
            <a:off x="6302477" y="973393"/>
            <a:ext cx="0" cy="552572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C8FAE8-AA1E-417A-A7BD-32E841AB4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98778"/>
              </p:ext>
            </p:extLst>
          </p:nvPr>
        </p:nvGraphicFramePr>
        <p:xfrm>
          <a:off x="2074831" y="5404843"/>
          <a:ext cx="314279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8893">
                  <a:extLst>
                    <a:ext uri="{9D8B030D-6E8A-4147-A177-3AD203B41FA5}">
                      <a16:colId xmlns:a16="http://schemas.microsoft.com/office/drawing/2014/main" val="4175166897"/>
                    </a:ext>
                  </a:extLst>
                </a:gridCol>
                <a:gridCol w="2183903">
                  <a:extLst>
                    <a:ext uri="{9D8B030D-6E8A-4147-A177-3AD203B41FA5}">
                      <a16:colId xmlns:a16="http://schemas.microsoft.com/office/drawing/2014/main" val="12182520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130,564 (28.6%)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/>
                        <a:t>Nonroad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104,500 (22.9%)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073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C3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189,799 (41.6%)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C1/C2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14,864 (3.3%)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31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Rail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16,125 (3.5%)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0804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D668C6F-E1FF-47ED-9888-72A01C601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7346"/>
              </p:ext>
            </p:extLst>
          </p:nvPr>
        </p:nvGraphicFramePr>
        <p:xfrm>
          <a:off x="8373019" y="5404841"/>
          <a:ext cx="314279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8893">
                  <a:extLst>
                    <a:ext uri="{9D8B030D-6E8A-4147-A177-3AD203B41FA5}">
                      <a16:colId xmlns:a16="http://schemas.microsoft.com/office/drawing/2014/main" val="4175166897"/>
                    </a:ext>
                  </a:extLst>
                </a:gridCol>
                <a:gridCol w="2183903">
                  <a:extLst>
                    <a:ext uri="{9D8B030D-6E8A-4147-A177-3AD203B41FA5}">
                      <a16:colId xmlns:a16="http://schemas.microsoft.com/office/drawing/2014/main" val="12182520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20,330,093 (63.7%)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/>
                        <a:t>Nonroad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11,089,466 (34.8%)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073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C3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254,421 (0.8%)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C1/C2 CMV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114,785 (0.4%)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31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Rail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102,929 (0.3%)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0804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48B1C21-C66B-4B6C-ABFB-9B4685488471}"/>
              </a:ext>
            </a:extLst>
          </p:cNvPr>
          <p:cNvSpPr txBox="1"/>
          <p:nvPr/>
        </p:nvSpPr>
        <p:spPr>
          <a:xfrm>
            <a:off x="149206" y="5628976"/>
            <a:ext cx="1681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2016 Beta </a:t>
            </a:r>
          </a:p>
          <a:p>
            <a:pPr algn="r"/>
            <a:r>
              <a:rPr lang="en-US" dirty="0"/>
              <a:t>Mobile PM2.5 </a:t>
            </a:r>
          </a:p>
          <a:p>
            <a:pPr algn="r"/>
            <a:r>
              <a:rPr lang="en-US" dirty="0"/>
              <a:t>Inventory (tons)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8A6E2-5BF0-4460-9CE1-2C6F89EAA00B}"/>
              </a:ext>
            </a:extLst>
          </p:cNvPr>
          <p:cNvSpPr txBox="1"/>
          <p:nvPr/>
        </p:nvSpPr>
        <p:spPr>
          <a:xfrm>
            <a:off x="6447393" y="5628976"/>
            <a:ext cx="1681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2016 Beta </a:t>
            </a:r>
          </a:p>
          <a:p>
            <a:pPr algn="r"/>
            <a:r>
              <a:rPr lang="en-US" dirty="0"/>
              <a:t>Mobile CO </a:t>
            </a:r>
          </a:p>
          <a:p>
            <a:pPr algn="r"/>
            <a:r>
              <a:rPr lang="en-US" dirty="0"/>
              <a:t>Inventory (tons)</a:t>
            </a:r>
          </a:p>
        </p:txBody>
      </p:sp>
    </p:spTree>
    <p:extLst>
      <p:ext uri="{BB962C8B-B14F-4D97-AF65-F5344CB8AC3E}">
        <p14:creationId xmlns:p14="http://schemas.microsoft.com/office/powerpoint/2010/main" val="90371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inventory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53654" y="973430"/>
            <a:ext cx="112897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include data supplied by States for 2016 platform and 2017 NEI (EPA currently reviewing)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updates: geographic allocation factors for Agricultural and Construction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North Carolina DEQ and EPA updated the </a:t>
            </a:r>
            <a:r>
              <a:rPr lang="en-US" sz="2000" i="1" dirty="0" err="1"/>
              <a:t>nrstatesurrogate</a:t>
            </a:r>
            <a:r>
              <a:rPr lang="en-US" sz="2000" dirty="0"/>
              <a:t> table with updated state-to-county allocation factors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Construction: acres disturbed by residential, non-residential, and road construction (2014 NEI)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Agricultural: fuel expenditure data from USDA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Base year state-level Agriculture and Construction equipment populations were adjusted by modifying the </a:t>
            </a:r>
            <a:r>
              <a:rPr lang="en-US" sz="2000" i="1" dirty="0" err="1"/>
              <a:t>nrbaseyearpopulation</a:t>
            </a:r>
            <a:r>
              <a:rPr lang="en-US" sz="2000" dirty="0"/>
              <a:t> table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Scaled each state’s share of the national equipment population total by the state’s share of national acres disturbed by construction activity (Construction equipment) and national fuel expenditure data (Agricultural equipment)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OTAQ tested new tables with a simple </a:t>
            </a:r>
            <a:r>
              <a:rPr lang="en-US" sz="2000" dirty="0" err="1"/>
              <a:t>runspec</a:t>
            </a:r>
            <a:r>
              <a:rPr lang="en-US" sz="2000" dirty="0"/>
              <a:t>: all U.S. counties, single July weekday in 2016, NOx, Agriculture and Construction sectors </a:t>
            </a:r>
            <a:endParaRPr lang="en-US" sz="2000" b="1" baseline="30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Results compare current MOVES2014b allocations to new allocations (new county allocations only and new </a:t>
            </a:r>
            <a:r>
              <a:rPr lang="en-US" sz="2000" dirty="0" err="1"/>
              <a:t>state+county</a:t>
            </a:r>
            <a:r>
              <a:rPr lang="en-US" sz="2000" dirty="0"/>
              <a:t> allocations)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Testing output and updated </a:t>
            </a:r>
            <a:r>
              <a:rPr lang="en-US" sz="2000" i="1" dirty="0" err="1"/>
              <a:t>nrstatesurrogate</a:t>
            </a:r>
            <a:r>
              <a:rPr lang="en-US" sz="2000" dirty="0"/>
              <a:t> table posted on </a:t>
            </a:r>
            <a:r>
              <a:rPr lang="en-US" sz="2000" dirty="0">
                <a:hlinkClick r:id="rId2"/>
              </a:rPr>
              <a:t>Nonroad wiki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90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inventory – allocation updates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D6930-4077-4066-B4F6-F308EB3E8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801"/>
            <a:ext cx="9693939" cy="5056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D77A1-AA57-49EE-806A-86F7A02F4B72}"/>
              </a:ext>
            </a:extLst>
          </p:cNvPr>
          <p:cNvSpPr txBox="1"/>
          <p:nvPr/>
        </p:nvSpPr>
        <p:spPr>
          <a:xfrm>
            <a:off x="9693939" y="1025271"/>
            <a:ext cx="24313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counties that go from zero Ag. emissions to non-zero Ag. emissions: </a:t>
            </a:r>
            <a:r>
              <a:rPr lang="en-US" b="1" dirty="0">
                <a:solidFill>
                  <a:srgbClr val="C00000"/>
                </a:solidFill>
              </a:rPr>
              <a:t>5</a:t>
            </a:r>
          </a:p>
          <a:p>
            <a:endParaRPr lang="en-US" dirty="0"/>
          </a:p>
          <a:p>
            <a:r>
              <a:rPr lang="en-US" dirty="0"/>
              <a:t>Number of counties that go from non-zero Ag. emissions to zero Ag. emissions: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increases relative to MOVES2014b: </a:t>
            </a:r>
            <a:r>
              <a:rPr lang="en-US" b="1" dirty="0">
                <a:solidFill>
                  <a:srgbClr val="C00000"/>
                </a:solidFill>
              </a:rPr>
              <a:t>1599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decreases relative to MOVES2014b: </a:t>
            </a:r>
            <a:r>
              <a:rPr lang="en-US" b="1" dirty="0">
                <a:solidFill>
                  <a:srgbClr val="C00000"/>
                </a:solidFill>
              </a:rPr>
              <a:t>1557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0B97E-4988-4129-A265-4E7253D883E2}"/>
              </a:ext>
            </a:extLst>
          </p:cNvPr>
          <p:cNvSpPr txBox="1"/>
          <p:nvPr/>
        </p:nvSpPr>
        <p:spPr>
          <a:xfrm>
            <a:off x="902427" y="6297857"/>
            <a:ext cx="788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National-scale (including PR and VI) Agricultural sector emissions decrease 0.012%</a:t>
            </a:r>
          </a:p>
        </p:txBody>
      </p:sp>
    </p:spTree>
    <p:extLst>
      <p:ext uri="{BB962C8B-B14F-4D97-AF65-F5344CB8AC3E}">
        <p14:creationId xmlns:p14="http://schemas.microsoft.com/office/powerpoint/2010/main" val="160681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inventory – allocation updates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D77A1-AA57-49EE-806A-86F7A02F4B72}"/>
              </a:ext>
            </a:extLst>
          </p:cNvPr>
          <p:cNvSpPr txBox="1"/>
          <p:nvPr/>
        </p:nvSpPr>
        <p:spPr>
          <a:xfrm>
            <a:off x="9693939" y="1025271"/>
            <a:ext cx="24313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counties that go from zero Const. emissions to non-zero Const. emissions: </a:t>
            </a:r>
            <a:r>
              <a:rPr lang="en-US" b="1" dirty="0">
                <a:solidFill>
                  <a:srgbClr val="C00000"/>
                </a:solidFill>
              </a:rPr>
              <a:t>44</a:t>
            </a:r>
          </a:p>
          <a:p>
            <a:endParaRPr lang="en-US" dirty="0"/>
          </a:p>
          <a:p>
            <a:r>
              <a:rPr lang="en-US" dirty="0"/>
              <a:t>Number of counties that go from non-zero Const. emissions to zero Const. emissions: </a:t>
            </a:r>
            <a:r>
              <a:rPr lang="en-US" b="1" dirty="0">
                <a:solidFill>
                  <a:srgbClr val="C00000"/>
                </a:solidFill>
              </a:rPr>
              <a:t>185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increases relative to MOVES2014b: </a:t>
            </a:r>
            <a:r>
              <a:rPr lang="en-US" b="1" dirty="0">
                <a:solidFill>
                  <a:srgbClr val="C00000"/>
                </a:solidFill>
              </a:rPr>
              <a:t>1227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decreases relative to MOVES2014b: </a:t>
            </a:r>
            <a:r>
              <a:rPr lang="en-US" b="1" dirty="0">
                <a:solidFill>
                  <a:srgbClr val="C00000"/>
                </a:solidFill>
              </a:rPr>
              <a:t>1973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96D28-1153-4DD2-B43D-6C1AE6BD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" y="1174611"/>
            <a:ext cx="9694671" cy="5056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306AF-AA3A-46F7-8F83-1DD150BC2408}"/>
              </a:ext>
            </a:extLst>
          </p:cNvPr>
          <p:cNvSpPr txBox="1"/>
          <p:nvPr/>
        </p:nvSpPr>
        <p:spPr>
          <a:xfrm>
            <a:off x="842462" y="6297858"/>
            <a:ext cx="800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National-scale (including PR and VI) Construction sector emissions decrease 0.342%</a:t>
            </a:r>
          </a:p>
        </p:txBody>
      </p:sp>
    </p:spTree>
    <p:extLst>
      <p:ext uri="{BB962C8B-B14F-4D97-AF65-F5344CB8AC3E}">
        <p14:creationId xmlns:p14="http://schemas.microsoft.com/office/powerpoint/2010/main" val="21600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inventory – allocation updates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D77A1-AA57-49EE-806A-86F7A02F4B72}"/>
              </a:ext>
            </a:extLst>
          </p:cNvPr>
          <p:cNvSpPr txBox="1"/>
          <p:nvPr/>
        </p:nvSpPr>
        <p:spPr>
          <a:xfrm>
            <a:off x="9693939" y="1025271"/>
            <a:ext cx="24313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counties that go from zero Ag. emissions to non-zero Ag. emissions: </a:t>
            </a:r>
            <a:r>
              <a:rPr lang="en-US" b="1" dirty="0">
                <a:solidFill>
                  <a:srgbClr val="C00000"/>
                </a:solidFill>
              </a:rPr>
              <a:t>5</a:t>
            </a:r>
          </a:p>
          <a:p>
            <a:endParaRPr lang="en-US" dirty="0"/>
          </a:p>
          <a:p>
            <a:r>
              <a:rPr lang="en-US" dirty="0"/>
              <a:t>Number of counties that go from non-zero Ag. emissions to zero Ag. emissions: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increases relative to MOVES2014b: </a:t>
            </a:r>
            <a:r>
              <a:rPr lang="en-US" b="1" dirty="0">
                <a:solidFill>
                  <a:srgbClr val="C00000"/>
                </a:solidFill>
              </a:rPr>
              <a:t>1588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Number of counties with emissions decreases relative to MOVES2014b: </a:t>
            </a:r>
            <a:r>
              <a:rPr lang="en-US" b="1" dirty="0">
                <a:solidFill>
                  <a:srgbClr val="C00000"/>
                </a:solidFill>
              </a:rPr>
              <a:t>1568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01E02-7FF7-4280-B655-E5654A79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" y="1174611"/>
            <a:ext cx="9694671" cy="5056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A1287-3547-4100-B3DA-772E93B60A0B}"/>
              </a:ext>
            </a:extLst>
          </p:cNvPr>
          <p:cNvSpPr txBox="1"/>
          <p:nvPr/>
        </p:nvSpPr>
        <p:spPr>
          <a:xfrm>
            <a:off x="902427" y="6297857"/>
            <a:ext cx="777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National-scale (including PR and VI) Agricultural sector emissions decrease 1.04%</a:t>
            </a:r>
          </a:p>
        </p:txBody>
      </p:sp>
    </p:spTree>
    <p:extLst>
      <p:ext uri="{BB962C8B-B14F-4D97-AF65-F5344CB8AC3E}">
        <p14:creationId xmlns:p14="http://schemas.microsoft.com/office/powerpoint/2010/main" val="108913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60CBE23-08E5-43DC-A34F-5A98D555EE0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B878262-395E-4A41-B8F3-35A0C3816ABB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803870A-6BB2-4450-8933-345579CC08AD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DE2E453-C983-4616-88E5-150369E6F8C5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ED379479-8B07-4266-9991-A59F25921789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1BE806E-603E-4CE0-827C-2F4479848E90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1DA911FB-CB77-4E6A-B6CC-2E12EB8AD547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EE2A599F-B6E2-4E09-AD1B-F8F71050E9D8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50F4914-09A0-4E3D-BA1D-C5F5A5DA52F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EBC0015D-3A36-4C62-B442-3BC18711292B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679C1A4C-7B2D-4667-B016-B6527DD6F83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ECC2DC3E-F27E-44B0-95B0-8818D9B2DF8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A0ED503-5EE8-4679-AC3E-330E5CD2D7A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9F81E9E3-F113-401D-AF15-322D2CFE9C54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0AF9D4FE-6522-4D88-B650-D02EE6161E18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ABAD21F-CA0C-4A2C-B857-9EAE1FFD4FF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A57065E5-3A45-4890-AF71-3E7A8ED8718F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1A48FD5A-3F78-46EA-814F-5ECC3A100592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47FBE87-B356-4B36-A851-341F5AF47EBB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5833B495-FC3E-430A-975B-A44D467F4BCB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FCA72EA0-B4A5-40AE-B7E8-8AFB29A7825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11D30ADC-9488-4877-BEC5-084E54ECCF40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9EF9F609-1520-4079-98E5-E012E7E008D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C5C0346-762F-40C6-8D8E-F3F7C9C65353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D6FAF77-D5FA-4A75-8EB9-D67ED7B9B21F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53C14168-130A-47EC-AC09-406753FE799E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2C30293F-34BC-42AF-86D3-0ADE7910D0ED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B5A55B4-1282-499D-A657-B9ABB2E7546A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A0923351-3C04-4718-B2A9-6D9579BA223C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82828D1B-A193-442C-820A-31B997EA9ED8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3F171AD-32CD-49E9-9D9A-7369C8D8A46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5B83F9D9-EB19-48FF-806E-CF9DA8F04912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8F2A9AFB-D738-42A8-A3C5-2C1C1607CCF4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82EB8CAF-25F6-4A04-8CE3-0990F9FAA24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818BD7D-B934-47EE-A97F-B07E760261B2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02FE2DC-AEE2-41D4-9E49-B0A3F728489F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E25E035F-010F-410B-BD68-82ABC18205C9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A452B14D-B56C-45C3-9DC3-BFBC56744812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DD0565B9-F9ED-471B-B4E5-B8031F5B73C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0B672A4E-7258-4AC3-BFCD-3B682793680A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03FA3722-A0ED-4097-8D6D-A838826867EA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2A55523D-1D24-47DA-9897-25B3CEC37B36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0B3AE126-371C-4E3C-9757-3E9254471E60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83E8F4C7-E402-48F0-B29A-2E53887D705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240DEE63-9825-4E37-A25C-93D0F3ACEE5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8796236-76C3-4C70-953D-CBBB1966BAFA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3CF1F033-5424-43C3-AA07-47EA5287708D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B8B2B68E-0D82-447F-B24C-6C149358C090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1845B92B-8596-4E6E-89B9-9D5911A645F0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B90B4FD7-5273-4978-A9B7-B0BA73F6593C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1BEDD830-FD89-4FED-80DD-BBB9E179EA01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42E2FBE3-C0F7-4FF1-B33B-EFA671801B2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A9915FF3-8DF1-4A8A-95E5-6C89B17A2116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6A65889C-D4CB-4690-90F2-AD356D388326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359CFAAF-79C5-49B1-A811-B1496E852E8A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584998AC-3FD1-4DFF-AB3C-F9A17AE460A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81766E7-E65E-40CD-AD69-858E1DB94489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17A4CCD2-B5B6-4001-BB35-CC60B4B1837A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D254A13E-A2DB-46CE-BBBF-69FCBE0E6598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9B44E910-F40A-4D1D-B6D7-AD69D37C2E5B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FCEC907C-D950-4824-9EC2-42875FABB257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68024549-1BD1-4BFB-803E-2DD2BEA27EA5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FAFE13CA-F915-411E-809B-87ED5FAF2CE3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2C72D664-8F47-4E6D-A873-FF8A8EDB9AE4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5D7EE3B4-F0C9-4296-BC10-9DDB134E92FF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43AC57AB-F21A-4217-8C0F-52B6AD198925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BD576A76-AB64-4A5C-A336-992964107EF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E393C37-58AF-45D5-8252-60A9AFA5FB7F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BB77B3E0-4A7C-4E24-8652-509CAED46B8D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28DDAA32-B3D4-44DB-A529-3C82A72065C0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2ED48195-6AB3-4C2B-A55F-7FCBA6005FD7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B785B785-BA5A-4273-9F5E-B7B7AA8FF7B4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2475A663-E5CA-47B1-AB57-9800BE107ED8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4D8A157D-C274-4C85-8752-D606347058B5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6D33BEF1-D10E-451F-A4D1-611A86920B04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E9C04E61-0836-4506-94FC-191B9C37DE5C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B203A99F-05AC-4A73-B1B7-79CB8D894C13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A91DAE45-ADAD-4754-9B59-955BE50D60F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C7D8C78-F878-4CD6-A2F7-C669E58AFB4C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71464A6A-E446-44E6-BA62-ED3309D96B0E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32680F5B-29AA-4830-851B-8BFB9BFA210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3385A0D3-7D00-4071-A047-4EE1594E8B17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DBA23980-5B08-4B66-AF76-C93FA142B36C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2F27ED69-C38E-4F21-BE51-79855FA24674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2AD1341F-61C0-4ADB-9C00-6D73B97768E6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219A1D58-CC56-47DE-A5AB-118A08A4D3D4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F3CE7264-C00C-43F5-B35D-69B3D0A0C934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896C9022-0BE8-47E1-9F39-2764E7CAC505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21CDCD2F-FF4C-4C77-954D-168B05FA247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F1FD363-ED51-4264-AEDB-8467736AB5F7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3A504B36-576E-49F8-BA4B-3413D5944B25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44D6FC8-F4CE-4422-82C3-F78ACEBB3FD0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3EE6CE33-1F67-44E3-AC07-9AE0214270DD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672B2A13-3B9F-4A9D-BF12-1AFB539AD50F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69E20A5D-6D3C-40E0-938C-159EBE70F969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9382BFA2-0581-43A4-B363-40C2ADAA8F4E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29170EC6-C365-4977-B674-F18D3FB39C42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7DD864E1-F0AC-4617-BABC-27539A1243B4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ED422711-2988-4D85-B140-C237CCC73ABE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75FC5699-5D2B-41D5-9F96-6A5122C8071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A99B679-555C-48EF-A7F3-2924C959E2E9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5676BB65-9BEA-48D2-B514-EA2FD70809D0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08F93BFD-010B-4D6B-9253-59CFA1EFA67B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ECA6C52C-2F75-4FED-87C0-D08BBFDEFCD8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009E1791-8542-4380-AA91-10B9BC2E5F4B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A26843A0-90FF-4347-A43A-A0C48F0C780C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03F3D27C-65EF-4689-AD6F-D8EDE4ED86DB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1982E198-5552-442E-A7EA-E65651336549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4089E11D-3990-47E6-BE0C-6AF5B75EBE8F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10BAF489-1DB8-4D5C-AEE8-072905FAC1C0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36176BEF-49E7-4A99-8BB8-482D1FF8196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F9C6F1F-C956-43F2-A4B9-3FF73729E65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4DBF790-3170-4F5F-8BAD-BECCB88E6AE9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7EA7BABB-3EDC-4DB7-B2BD-B5BAC6B8031D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EC1557A2-270A-4190-ABDC-8DC73A979097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9A680B52-FD8D-4EBE-B342-07804C57F160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4FD0A3D0-732C-43C9-80AA-3DBA35673DC2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54344590-AF3D-4CAC-894F-970ADF12114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6EFB2CE-A3F1-4A56-B93A-DDA7A7B2918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A6D5DBE-81DA-47C9-9E48-1D93B6A3D01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A82CC49-D3BB-49BF-B5FE-C4C43CF7855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9710CD8-E2D0-4B87-B840-95B8867DD02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05ACFFD-A824-420A-84F3-629E58D2109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A1A260D-D34C-4591-818F-4283EDA1E86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1E70375-13A3-4200-A631-03371F71000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1E6D49C-42BC-470B-B2C1-E2BF446122C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C282F0D-8AB6-486B-80DE-85CE46D0E87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94C7C57-D3D4-433C-B5A6-EF6A4A75868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BD66D15-9FAB-48DE-A36D-993B129F9B4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24ADB468-154A-4A77-AA0E-1E130093882D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253F7A5-8C09-445F-84E5-55B2386AF90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711A5593-42AC-4778-9D8D-649F2FE582D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F94923F-02C3-46F9-8323-A481B26D72D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4F82283-06AD-4B9F-B33D-0DAC0012491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7FEA8CF-1AE5-4C06-AB37-0BB3DFFE596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31DA5F5-0FBA-44D8-9929-F9D61427A5A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242C06F-FF8D-45D1-BFA0-8159FCDD7BC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2DE67D3-93F1-44B9-8180-9DF9C3BB651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E3B9F8D-CCB4-4C4F-83B8-1DB4B2858C4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638C95D-1DBA-4B1D-8CFD-1B95A1014FE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0D60E25-B308-4A23-803B-C7D7F63F189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E52BC27-64F5-4B49-A449-9E3D031A609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322D609-92FA-43B6-B940-59A7A326897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8FE9C1E-825F-49F8-A2D8-0F0685E95D7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C6B4010-A21D-4CF0-BE82-2F3C6D8A0204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D9016A34-1EAA-4003-9EB3-726065FDB08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AB99EB9-5568-462E-8D3C-FFA01571EB8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8A2C956-C6FC-40EA-96C0-BC15A1CA805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DD826CB-9DCF-4362-99FF-BDEE0F7D574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3A5F4C9-AE87-4416-95B0-B2736C2755C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6902FF1D-1574-48ED-9E95-460E202E485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56B447E2-A7A9-4A88-BF54-27C665393E6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AF81AA1-A4A4-4EBE-AE54-EB318BBE817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EF345CB-0BEA-4270-BE29-55B46902637A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8F5B183-FAE3-4DE0-9FF7-889BFC8E245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829F20E-81C5-458E-9121-CEFD2CECEE7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4FCBF036-FAD1-4866-9A00-64331C4CC05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62A0B26-7C37-4163-82D3-4EDAFC842A6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2C1896A-FAC3-4635-97F6-34AFB972B5F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CB3015E-FA38-46B0-A671-B1A4150C649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25B4086-75FE-4087-A6B4-C0480495137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1A97731-C852-4BCE-BCAA-1F794CA43959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872D589C-CF0F-4052-B8B5-EE217B0219F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30F5D50-1383-41E8-82CB-75D6989CCA2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F833B81-BF04-408F-A954-6078E2AE8F2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FE3486C-76C4-4F50-AAB1-D48E7642B86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621EE02-F4F3-4785-A8BF-1A2F3FD75063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7657803-AFD6-435C-B3C5-290AB16D0D9D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DEDCE14-B426-4893-896F-E6382B7BF3A1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C231CAD-D4A8-49D2-8C01-C43DB6DB5C5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D2B607D0-7D48-4710-BE4E-40DDEC8EE0A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16A8BBD-68EE-4405-89C7-C5B9329373F2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2D5BD9E-49C3-4518-8BE9-EC53569A7D9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665E158C-45B4-48DE-91F6-05EBAC61228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897E50C-7A1B-41AA-80C9-D7025D9B05B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B70AC48-2802-4B64-97BA-89AA773DAA52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0DDD1BC1-6CC2-4126-A233-C8AB7356B07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DD1F76B6-4C84-49CE-AA5E-432513E868B1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4376FDB-8293-48C7-975A-A5CBFAB767F4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434EE6F0-FC88-4A23-9235-AD4209D2F78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208808FA-666B-40CD-B6F0-7B19B69739E9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9CA96D8-7734-408E-B8BC-5FE7DFFE264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6C97AB4-86B2-40C0-BD1F-90374B38DC9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1F9EC70-86B5-444D-B6CB-93C9335124D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B6D2762-86E8-489A-A3C9-4AAB9E003271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64C2784-64DC-4412-BB4A-F5FCD2C3C731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E1D7FC1-1397-49E6-A01D-04F2E305B06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75299E33-81EA-4525-A658-E26A1D51E904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18C9C796-96DD-4F37-8249-DB172DF122DC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777E4F1-3FA0-4C28-8F2E-712A46C30862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6014984-6793-4D84-85B4-EC31894403B7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0CD4B76-CA37-4208-BAE0-EAE92782844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FA498093-EFBE-4B6C-9B67-3F9E4A92E69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57F7950-6630-4BDD-98E9-62A2032E9D6A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8B239B45-044E-4CFA-B324-DD32C83BFF0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E20AB97-4B3C-4FAF-9AB4-5D3475133A6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D50046D-309F-4853-827C-17ACD30E2EAD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46F9E427-78F7-4B83-9F5C-BDB318E569A9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A5AA134D-B407-4C09-965F-FED2D6698A9F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FEDC4FCC-3889-4D50-A036-523B6725680F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9F10A9A-3ACA-4EFB-8451-66B69B990A3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44A44501-B669-42DB-9AA9-A104C778C5D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A7FF66B4-52F7-412F-B59C-B6B54B3F276E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CA84BB71-3184-464E-8E93-185A90DE898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18952</TotalTime>
  <Words>996</Words>
  <Application>Microsoft Office PowerPoint</Application>
  <PresentationFormat>Widescreen</PresentationFormat>
  <Paragraphs>165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lastModifiedBy>Roberts, Sarah</cp:lastModifiedBy>
  <cp:revision>441</cp:revision>
  <dcterms:created xsi:type="dcterms:W3CDTF">2018-02-01T13:15:46Z</dcterms:created>
  <dcterms:modified xsi:type="dcterms:W3CDTF">2019-03-28T14:18:46Z</dcterms:modified>
</cp:coreProperties>
</file>